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7" r:id="rId2"/>
    <p:sldId id="289"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EEC1BA63-F6F4-9B4E-A63C-34CF406B1DC6}"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A0ED656-1A10-3A4F-B224-D4962B40C88A}"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8A0ED656-1A10-3A4F-B224-D4962B40C88A}" type="datetimeFigureOut">
              <a:rPr lang="en-US" smtClean="0"/>
              <a:pPr/>
              <a:t>10/22/20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1BA63-F6F4-9B4E-A63C-34CF406B1D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ED656-1A10-3A4F-B224-D4962B40C88A}" type="datetimeFigureOut">
              <a:rPr lang="en-US" smtClean="0"/>
              <a:pPr/>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1BA63-F6F4-9B4E-A63C-34CF406B1D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8A0ED656-1A10-3A4F-B224-D4962B40C88A}" type="datetimeFigureOut">
              <a:rPr lang="en-US" smtClean="0"/>
              <a:pPr/>
              <a:t>10/22/20</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EEC1BA63-F6F4-9B4E-A63C-34CF406B1DC6}"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8A0ED656-1A10-3A4F-B224-D4962B40C88A}" type="datetimeFigureOut">
              <a:rPr lang="en-US" smtClean="0"/>
              <a:pPr/>
              <a:t>10/22/20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EEC1BA63-F6F4-9B4E-A63C-34CF406B1DC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8A0ED656-1A10-3A4F-B224-D4962B40C88A}" type="datetimeFigureOut">
              <a:rPr lang="en-US" smtClean="0"/>
              <a:pPr/>
              <a:t>10/22/20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EEC1BA63-F6F4-9B4E-A63C-34CF406B1DC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A0ED656-1A10-3A4F-B224-D4962B40C88A}"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1BA63-F6F4-9B4E-A63C-34CF406B1DC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A0ED656-1A10-3A4F-B224-D4962B40C88A}"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1BA63-F6F4-9B4E-A63C-34CF406B1D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A0ED656-1A10-3A4F-B224-D4962B40C88A}"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1BA63-F6F4-9B4E-A63C-34CF406B1D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0ED656-1A10-3A4F-B224-D4962B40C88A}" type="datetimeFigureOut">
              <a:rPr lang="en-US" smtClean="0"/>
              <a:pPr/>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1BA63-F6F4-9B4E-A63C-34CF406B1D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A0ED656-1A10-3A4F-B224-D4962B40C88A}" type="datetimeFigureOut">
              <a:rPr lang="en-US" smtClean="0"/>
              <a:pPr/>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1BA63-F6F4-9B4E-A63C-34CF406B1D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A0ED656-1A10-3A4F-B224-D4962B40C88A}" type="datetimeFigureOut">
              <a:rPr lang="en-US" smtClean="0"/>
              <a:pPr/>
              <a:t>10/22/20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1BA63-F6F4-9B4E-A63C-34CF406B1DC6}"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A0ED656-1A10-3A4F-B224-D4962B40C88A}" type="datetimeFigureOut">
              <a:rPr lang="en-US" smtClean="0"/>
              <a:pPr/>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1BA63-F6F4-9B4E-A63C-34CF406B1DC6}"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A0ED656-1A10-3A4F-B224-D4962B40C88A}" type="datetimeFigureOut">
              <a:rPr lang="en-US" smtClean="0"/>
              <a:pPr/>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1BA63-F6F4-9B4E-A63C-34CF406B1DC6}"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A0ED656-1A10-3A4F-B224-D4962B40C88A}" type="datetimeFigureOut">
              <a:rPr lang="en-US" smtClean="0"/>
              <a:pPr/>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1BA63-F6F4-9B4E-A63C-34CF406B1DC6}"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A0ED656-1A10-3A4F-B224-D4962B40C88A}" type="datetimeFigureOut">
              <a:rPr lang="en-US" smtClean="0"/>
              <a:pPr/>
              <a:t>10/22/20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1BA63-F6F4-9B4E-A63C-34CF406B1D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8A0ED656-1A10-3A4F-B224-D4962B40C88A}" type="datetimeFigureOut">
              <a:rPr lang="en-US" smtClean="0"/>
              <a:pPr/>
              <a:t>10/22/20</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EEC1BA63-F6F4-9B4E-A63C-34CF406B1D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osavl.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4600"/>
            <a:ext cx="7772400" cy="2971799"/>
          </a:xfrm>
        </p:spPr>
        <p:txBody>
          <a:bodyPr>
            <a:normAutofit fontScale="90000"/>
          </a:bodyPr>
          <a:lstStyle/>
          <a:p>
            <a:r>
              <a:rPr lang="en-US" dirty="0" smtClean="0"/>
              <a:t>			SPECIAL CARE</a:t>
            </a:r>
            <a:br>
              <a:rPr lang="en-US" dirty="0" smtClean="0"/>
            </a:br>
            <a:r>
              <a:rPr lang="en-US" dirty="0" smtClean="0"/>
              <a:t>			ADVOCATES</a:t>
            </a:r>
            <a:br>
              <a:rPr lang="en-US" dirty="0" smtClean="0"/>
            </a:br>
            <a:r>
              <a:rPr lang="en-US" dirty="0" smtClean="0"/>
              <a:t>				IN</a:t>
            </a:r>
            <a:br>
              <a:rPr lang="en-US" dirty="0" smtClean="0"/>
            </a:br>
            <a:r>
              <a:rPr lang="en-US" dirty="0" smtClean="0"/>
              <a:t>			DENTISTRY</a:t>
            </a:r>
            <a:br>
              <a:rPr lang="en-US" dirty="0" smtClean="0"/>
            </a:br>
            <a:r>
              <a:rPr lang="en-US" dirty="0" smtClean="0"/>
              <a:t>		2020 ANNUAL SEMINAR</a:t>
            </a:r>
            <a:endParaRPr lang="en-US" dirty="0"/>
          </a:p>
        </p:txBody>
      </p:sp>
      <p:sp>
        <p:nvSpPr>
          <p:cNvPr id="3" name="Subtitle 2"/>
          <p:cNvSpPr>
            <a:spLocks noGrp="1"/>
          </p:cNvSpPr>
          <p:nvPr>
            <p:ph type="subTitle" idx="1"/>
          </p:nvPr>
        </p:nvSpPr>
        <p:spPr>
          <a:xfrm>
            <a:off x="1371600" y="4559300"/>
            <a:ext cx="6400800" cy="1752600"/>
          </a:xfrm>
        </p:spPr>
        <p:txBody>
          <a:bodyPr>
            <a:normAutofit/>
          </a:bodyPr>
          <a:lstStyle/>
          <a:p>
            <a:r>
              <a:rPr lang="en-US" dirty="0" smtClean="0"/>
              <a:t>		 LITERATURE REVIEW</a:t>
            </a:r>
          </a:p>
          <a:p>
            <a:endParaRPr lang="en-US" dirty="0" smtClean="0"/>
          </a:p>
          <a:p>
            <a:r>
              <a:rPr lang="en-US" dirty="0" smtClean="0"/>
              <a:t>	      Drs. </a:t>
            </a:r>
            <a:r>
              <a:rPr lang="en-US" dirty="0" err="1" smtClean="0"/>
              <a:t>Mannie</a:t>
            </a:r>
            <a:r>
              <a:rPr lang="en-US" dirty="0" smtClean="0"/>
              <a:t> Levi and Doug Veazey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3494435"/>
          </a:xfrm>
        </p:spPr>
        <p:txBody>
          <a:bodyPr/>
          <a:lstStyle/>
          <a:p>
            <a:r>
              <a:rPr lang="en-US" dirty="0" smtClean="0"/>
              <a:t>Different anesthetics on the efficacy of inferior alveolar nerve block in patients with irreversible </a:t>
            </a:r>
            <a:r>
              <a:rPr lang="en-US" dirty="0" err="1" smtClean="0"/>
              <a:t>pulpitis</a:t>
            </a:r>
            <a:r>
              <a:rPr lang="en-US" dirty="0" smtClean="0"/>
              <a:t/>
            </a:r>
            <a:br>
              <a:rPr lang="en-US" dirty="0" smtClean="0"/>
            </a:br>
            <a:r>
              <a:rPr lang="en-US" dirty="0" smtClean="0"/>
              <a:t>A systematic review</a:t>
            </a:r>
            <a:endParaRPr lang="en-US" dirty="0"/>
          </a:p>
        </p:txBody>
      </p:sp>
      <p:sp>
        <p:nvSpPr>
          <p:cNvPr id="3" name="Content Placeholder 2"/>
          <p:cNvSpPr>
            <a:spLocks noGrp="1"/>
          </p:cNvSpPr>
          <p:nvPr>
            <p:ph idx="1"/>
          </p:nvPr>
        </p:nvSpPr>
        <p:spPr>
          <a:xfrm>
            <a:off x="779463" y="4005702"/>
            <a:ext cx="7583487" cy="2032028"/>
          </a:xfrm>
        </p:spPr>
        <p:txBody>
          <a:bodyPr/>
          <a:lstStyle/>
          <a:p>
            <a:pPr>
              <a:buNone/>
            </a:pPr>
            <a:r>
              <a:rPr lang="en-US" dirty="0" smtClean="0"/>
              <a:t>J. De </a:t>
            </a:r>
            <a:r>
              <a:rPr lang="en-US" dirty="0" err="1" smtClean="0"/>
              <a:t>Geus</a:t>
            </a:r>
            <a:r>
              <a:rPr lang="en-US" dirty="0" smtClean="0"/>
              <a:t>, DDS et al</a:t>
            </a:r>
          </a:p>
          <a:p>
            <a:pPr>
              <a:buNone/>
            </a:pPr>
            <a:r>
              <a:rPr lang="en-US" dirty="0" smtClean="0"/>
              <a:t>School of Dentistry -  Brazil</a:t>
            </a:r>
          </a:p>
          <a:p>
            <a:pPr>
              <a:buNone/>
            </a:pPr>
            <a:r>
              <a:rPr lang="en-US" dirty="0" smtClean="0"/>
              <a:t>JADA   February 2020                     Article # 68</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781599"/>
            <a:ext cx="7583487" cy="5558047"/>
          </a:xfrm>
        </p:spPr>
        <p:txBody>
          <a:bodyPr>
            <a:normAutofit lnSpcReduction="10000"/>
          </a:bodyPr>
          <a:lstStyle/>
          <a:p>
            <a:pPr>
              <a:buNone/>
            </a:pPr>
            <a:r>
              <a:rPr lang="en-US" dirty="0" smtClean="0"/>
              <a:t>	</a:t>
            </a:r>
            <a:r>
              <a:rPr lang="en-US" u="sng" dirty="0" smtClean="0"/>
              <a:t>Results and Discussion:</a:t>
            </a:r>
            <a:endParaRPr lang="en-US" dirty="0" smtClean="0"/>
          </a:p>
          <a:p>
            <a:r>
              <a:rPr lang="en-US" dirty="0" smtClean="0"/>
              <a:t>16 studies met the criteria and were meta-analyzed.</a:t>
            </a:r>
          </a:p>
          <a:p>
            <a:r>
              <a:rPr lang="en-US" dirty="0" err="1" smtClean="0"/>
              <a:t>Articaine</a:t>
            </a:r>
            <a:r>
              <a:rPr lang="en-US" dirty="0" smtClean="0"/>
              <a:t> has a higher risk of causing </a:t>
            </a:r>
            <a:r>
              <a:rPr lang="en-US" dirty="0" err="1" smtClean="0"/>
              <a:t>paresthesia</a:t>
            </a:r>
            <a:r>
              <a:rPr lang="en-US" dirty="0" smtClean="0"/>
              <a:t>.</a:t>
            </a:r>
          </a:p>
          <a:p>
            <a:r>
              <a:rPr lang="en-US" dirty="0" smtClean="0"/>
              <a:t>The </a:t>
            </a:r>
            <a:r>
              <a:rPr lang="en-US" dirty="0" err="1" smtClean="0"/>
              <a:t>amout</a:t>
            </a:r>
            <a:r>
              <a:rPr lang="en-US" dirty="0" smtClean="0"/>
              <a:t> of anesthetic used in most studies was 1.8 ml.  Increasing the volume of anesthetic from 1.8 to 3.6 ml increased success rate substantially.</a:t>
            </a:r>
          </a:p>
          <a:p>
            <a:r>
              <a:rPr lang="en-US" dirty="0" smtClean="0"/>
              <a:t>Probability of success of IANB with  4% </a:t>
            </a:r>
            <a:r>
              <a:rPr lang="en-US" dirty="0" err="1" smtClean="0"/>
              <a:t>Articaine</a:t>
            </a:r>
            <a:r>
              <a:rPr lang="en-US" dirty="0" smtClean="0"/>
              <a:t> was 73%</a:t>
            </a:r>
          </a:p>
          <a:p>
            <a:r>
              <a:rPr lang="en-US" dirty="0" smtClean="0"/>
              <a:t>Probability of success with </a:t>
            </a:r>
            <a:r>
              <a:rPr lang="en-US" dirty="0" err="1" smtClean="0"/>
              <a:t>Prilocaine</a:t>
            </a:r>
            <a:r>
              <a:rPr lang="en-US" dirty="0" smtClean="0"/>
              <a:t> was 57%</a:t>
            </a:r>
          </a:p>
          <a:p>
            <a:r>
              <a:rPr lang="en-US" dirty="0" smtClean="0"/>
              <a:t>Probability of success with </a:t>
            </a:r>
            <a:r>
              <a:rPr lang="en-US" dirty="0" err="1" smtClean="0"/>
              <a:t>Mepivacaine</a:t>
            </a:r>
            <a:r>
              <a:rPr lang="en-US" dirty="0" smtClean="0"/>
              <a:t> w/o was 53%</a:t>
            </a:r>
          </a:p>
          <a:p>
            <a:r>
              <a:rPr lang="en-US" dirty="0" smtClean="0"/>
              <a:t>Probability of success with </a:t>
            </a:r>
            <a:r>
              <a:rPr lang="en-US" dirty="0" err="1" smtClean="0"/>
              <a:t>Bupivacaine</a:t>
            </a:r>
            <a:r>
              <a:rPr lang="en-US" dirty="0" smtClean="0"/>
              <a:t> was 53%</a:t>
            </a:r>
          </a:p>
          <a:p>
            <a:r>
              <a:rPr lang="en-US" dirty="0" smtClean="0"/>
              <a:t>Probability of success with </a:t>
            </a:r>
            <a:r>
              <a:rPr lang="en-US" dirty="0" err="1" smtClean="0"/>
              <a:t>Lidocaine/epi</a:t>
            </a:r>
            <a:r>
              <a:rPr lang="en-US" dirty="0" smtClean="0"/>
              <a:t> was 12%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3429302"/>
          </a:xfrm>
        </p:spPr>
        <p:txBody>
          <a:bodyPr/>
          <a:lstStyle/>
          <a:p>
            <a:r>
              <a:rPr lang="en-US" dirty="0" smtClean="0"/>
              <a:t>An international multidisciplinary consensus statement on fasting before procedural sedation in adults and children</a:t>
            </a:r>
            <a:br>
              <a:rPr lang="en-US" dirty="0" smtClean="0"/>
            </a:br>
            <a:endParaRPr lang="en-US" dirty="0"/>
          </a:p>
        </p:txBody>
      </p:sp>
      <p:sp>
        <p:nvSpPr>
          <p:cNvPr id="3" name="Content Placeholder 2"/>
          <p:cNvSpPr>
            <a:spLocks noGrp="1"/>
          </p:cNvSpPr>
          <p:nvPr>
            <p:ph idx="1"/>
          </p:nvPr>
        </p:nvSpPr>
        <p:spPr>
          <a:xfrm>
            <a:off x="779463" y="3810302"/>
            <a:ext cx="7583487" cy="2227428"/>
          </a:xfrm>
        </p:spPr>
        <p:txBody>
          <a:bodyPr/>
          <a:lstStyle/>
          <a:p>
            <a:pPr>
              <a:buNone/>
            </a:pPr>
            <a:r>
              <a:rPr lang="en-US" dirty="0" err="1" smtClean="0"/>
              <a:t>S.M.Green</a:t>
            </a:r>
            <a:r>
              <a:rPr lang="en-US" dirty="0" smtClean="0"/>
              <a:t>, MD, et al</a:t>
            </a:r>
          </a:p>
          <a:p>
            <a:pPr>
              <a:buNone/>
            </a:pPr>
            <a:r>
              <a:rPr lang="en-US" dirty="0" smtClean="0"/>
              <a:t>Loma Linda University, California, USA</a:t>
            </a:r>
          </a:p>
          <a:p>
            <a:pPr>
              <a:buNone/>
            </a:pPr>
            <a:r>
              <a:rPr lang="en-US" dirty="0" smtClean="0"/>
              <a:t>Anesthesia  2020                             Article # 22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814167"/>
            <a:ext cx="7583487" cy="5223563"/>
          </a:xfrm>
        </p:spPr>
        <p:txBody>
          <a:bodyPr/>
          <a:lstStyle/>
          <a:p>
            <a:pPr>
              <a:buNone/>
            </a:pPr>
            <a:r>
              <a:rPr lang="en-US" dirty="0" smtClean="0"/>
              <a:t>	</a:t>
            </a:r>
            <a:r>
              <a:rPr lang="en-US" u="sng" dirty="0" smtClean="0"/>
              <a:t>Background:</a:t>
            </a:r>
            <a:endParaRPr lang="en-US" dirty="0" smtClean="0"/>
          </a:p>
          <a:p>
            <a:r>
              <a:rPr lang="en-US" dirty="0" smtClean="0"/>
              <a:t>Procedural sedation targets a state in which protective airway reflexes are retained, while general anesthesia denotes a state in which they are absent.</a:t>
            </a:r>
          </a:p>
          <a:p>
            <a:r>
              <a:rPr lang="en-US" dirty="0" smtClean="0"/>
              <a:t>Aspiration risk for procedural sedation is almost certainly less than that of general anesthesia.</a:t>
            </a:r>
          </a:p>
          <a:p>
            <a:r>
              <a:rPr lang="en-US" dirty="0" smtClean="0"/>
              <a:t>With respect to pre-procedural fasting and aspiration risk, sedation and general anesthesia have historically been viewed on equal terms.</a:t>
            </a:r>
          </a:p>
          <a:p>
            <a:r>
              <a:rPr lang="en-US" dirty="0" smtClean="0"/>
              <a:t>Aspiration during general anesthesia most frequently occurs during airway manipulation- intubation and </a:t>
            </a:r>
            <a:r>
              <a:rPr lang="en-US" dirty="0" err="1" smtClean="0"/>
              <a:t>extubation</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1291812"/>
            <a:ext cx="7583487" cy="4745918"/>
          </a:xfrm>
        </p:spPr>
        <p:txBody>
          <a:bodyPr/>
          <a:lstStyle/>
          <a:p>
            <a:r>
              <a:rPr lang="en-US" dirty="0" smtClean="0"/>
              <a:t>Only 34 occurrences of non-endoscopic sedation-associated aspiration reported in medical literature from 1985 to 2016.</a:t>
            </a:r>
          </a:p>
          <a:p>
            <a:r>
              <a:rPr lang="en-US" dirty="0" smtClean="0"/>
              <a:t>Only 9 sedation-associated aspiration deaths reported in the medical literature from 1985 to 2016, only one of which was for non-endoscopic procedure.</a:t>
            </a:r>
          </a:p>
          <a:p>
            <a:r>
              <a:rPr lang="en-US" dirty="0" smtClean="0"/>
              <a:t>Most studies observed that aspiration was more common during emergency surgery in adults.</a:t>
            </a:r>
          </a:p>
          <a:p>
            <a:r>
              <a:rPr lang="en-US" dirty="0" smtClean="0"/>
              <a:t>In contrast, emergency procedures were not identified as risk factors for procedural sedation.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1302667"/>
            <a:ext cx="7583487" cy="4735063"/>
          </a:xfrm>
        </p:spPr>
        <p:txBody>
          <a:bodyPr/>
          <a:lstStyle/>
          <a:p>
            <a:pPr>
              <a:buNone/>
            </a:pPr>
            <a:r>
              <a:rPr lang="en-US" dirty="0" smtClean="0"/>
              <a:t>	</a:t>
            </a:r>
            <a:r>
              <a:rPr lang="en-US" u="sng" dirty="0" smtClean="0"/>
              <a:t>ALGORITHM FOR RISK FACTORS AND FASTING</a:t>
            </a:r>
            <a:endParaRPr lang="en-US" dirty="0" smtClean="0"/>
          </a:p>
          <a:p>
            <a:pPr>
              <a:buNone/>
            </a:pPr>
            <a:r>
              <a:rPr lang="en-US" dirty="0" smtClean="0"/>
              <a:t>			Negligible Risk Factors</a:t>
            </a:r>
          </a:p>
          <a:p>
            <a:pPr>
              <a:buNone/>
            </a:pPr>
            <a:r>
              <a:rPr lang="en-US" dirty="0" smtClean="0"/>
              <a:t>			For Elective procedure-</a:t>
            </a:r>
          </a:p>
          <a:p>
            <a:pPr>
              <a:buNone/>
            </a:pPr>
            <a:r>
              <a:rPr lang="en-US" dirty="0" smtClean="0"/>
              <a:t>	Clear liquids – Unrestricted</a:t>
            </a:r>
          </a:p>
          <a:p>
            <a:pPr>
              <a:buNone/>
            </a:pPr>
            <a:r>
              <a:rPr lang="en-US" dirty="0" smtClean="0"/>
              <a:t>	Food- Fasting Approximately 2 HOURS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1107267"/>
            <a:ext cx="7583487" cy="4930463"/>
          </a:xfrm>
        </p:spPr>
        <p:txBody>
          <a:bodyPr/>
          <a:lstStyle/>
          <a:p>
            <a:pPr>
              <a:buNone/>
            </a:pPr>
            <a:r>
              <a:rPr lang="en-US" dirty="0" smtClean="0"/>
              <a:t>	</a:t>
            </a:r>
            <a:r>
              <a:rPr lang="en-US" u="sng" dirty="0" smtClean="0"/>
              <a:t>ALGORITHM FOR RISK FACTORS AND FASTING</a:t>
            </a:r>
          </a:p>
          <a:p>
            <a:pPr>
              <a:buNone/>
            </a:pPr>
            <a:r>
              <a:rPr lang="en-US" dirty="0" smtClean="0"/>
              <a:t>			Mild Risk Factors</a:t>
            </a:r>
          </a:p>
          <a:p>
            <a:pPr>
              <a:buNone/>
            </a:pPr>
            <a:r>
              <a:rPr lang="en-US" dirty="0" smtClean="0"/>
              <a:t>	Patient has Severe systemic disease, OR moderate obesity, OR </a:t>
            </a:r>
            <a:r>
              <a:rPr lang="en-US" dirty="0" err="1" smtClean="0"/>
              <a:t>Hiatal</a:t>
            </a:r>
            <a:r>
              <a:rPr lang="en-US" dirty="0" smtClean="0"/>
              <a:t> hernia</a:t>
            </a:r>
          </a:p>
          <a:p>
            <a:pPr>
              <a:buNone/>
            </a:pPr>
            <a:r>
              <a:rPr lang="en-US" dirty="0" smtClean="0"/>
              <a:t>                    For Elective Procedure</a:t>
            </a:r>
          </a:p>
          <a:p>
            <a:pPr>
              <a:buNone/>
            </a:pPr>
            <a:r>
              <a:rPr lang="en-US" dirty="0" smtClean="0"/>
              <a:t>	Clear Liquids- Unrestricted</a:t>
            </a:r>
          </a:p>
          <a:p>
            <a:pPr>
              <a:buNone/>
            </a:pPr>
            <a:r>
              <a:rPr lang="en-US" dirty="0" smtClean="0"/>
              <a:t>	Food- Fasting Approximately 4 HOURS</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955289"/>
            <a:ext cx="7583487" cy="5082441"/>
          </a:xfrm>
        </p:spPr>
        <p:txBody>
          <a:bodyPr/>
          <a:lstStyle/>
          <a:p>
            <a:pPr>
              <a:buNone/>
            </a:pPr>
            <a:r>
              <a:rPr lang="en-US" dirty="0" smtClean="0"/>
              <a:t>	</a:t>
            </a:r>
            <a:r>
              <a:rPr lang="en-US" u="sng" dirty="0" smtClean="0"/>
              <a:t>ALGORITHM FOR RISK FACTORS AND FASTING</a:t>
            </a:r>
            <a:endParaRPr lang="en-US" dirty="0" smtClean="0"/>
          </a:p>
          <a:p>
            <a:pPr>
              <a:buNone/>
            </a:pPr>
            <a:r>
              <a:rPr lang="en-US" dirty="0" smtClean="0"/>
              <a:t>			Moderate Risk Factors</a:t>
            </a:r>
          </a:p>
          <a:p>
            <a:pPr>
              <a:buNone/>
            </a:pPr>
            <a:r>
              <a:rPr lang="en-US" dirty="0" smtClean="0"/>
              <a:t>	Patient has Severe Systemic disease that is constant threat to life, OR Severe Obesity, OR Obstructive Sleep apnea, OR Airway abnormalities, OR bowel obstruction</a:t>
            </a:r>
          </a:p>
          <a:p>
            <a:pPr>
              <a:buNone/>
            </a:pPr>
            <a:r>
              <a:rPr lang="en-US" dirty="0" smtClean="0"/>
              <a:t>			For Elective Procedure</a:t>
            </a:r>
          </a:p>
          <a:p>
            <a:pPr>
              <a:buNone/>
            </a:pPr>
            <a:r>
              <a:rPr lang="en-US" dirty="0" smtClean="0"/>
              <a:t>	Clear Liquids – Fasting approximately 2 HOURS</a:t>
            </a:r>
          </a:p>
          <a:p>
            <a:pPr>
              <a:buNone/>
            </a:pPr>
            <a:r>
              <a:rPr lang="en-US" dirty="0" smtClean="0"/>
              <a:t>	Food – Fasting approximately 6 HOURS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1226678"/>
            <a:ext cx="7583487" cy="4811052"/>
          </a:xfrm>
        </p:spPr>
        <p:txBody>
          <a:bodyPr/>
          <a:lstStyle/>
          <a:p>
            <a:pPr>
              <a:buNone/>
            </a:pPr>
            <a:r>
              <a:rPr lang="en-US" dirty="0" smtClean="0"/>
              <a:t>	</a:t>
            </a:r>
            <a:r>
              <a:rPr lang="en-US" u="sng" dirty="0" smtClean="0"/>
              <a:t>Summary:</a:t>
            </a:r>
            <a:endParaRPr lang="en-US" dirty="0" smtClean="0"/>
          </a:p>
          <a:p>
            <a:pPr>
              <a:buNone/>
            </a:pPr>
            <a:r>
              <a:rPr lang="en-US" dirty="0" smtClean="0"/>
              <a:t>	Current concerns about aspiration are out of proportion to the actual risk. Given the lower observed frequency of aspiration and mortality than during general anesthesia, and the theoretical basis for assuming a lesser risk, fasting strategies in procedural sedation can reasonably be less restrictive.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2680268"/>
          </a:xfrm>
        </p:spPr>
        <p:txBody>
          <a:bodyPr/>
          <a:lstStyle/>
          <a:p>
            <a:r>
              <a:rPr lang="en-US" dirty="0" smtClean="0"/>
              <a:t>Oral health care for patients with Alzheimer’s disease: An Update</a:t>
            </a:r>
            <a:endParaRPr lang="en-US" dirty="0"/>
          </a:p>
        </p:txBody>
      </p:sp>
      <p:sp>
        <p:nvSpPr>
          <p:cNvPr id="3" name="Content Placeholder 2"/>
          <p:cNvSpPr>
            <a:spLocks noGrp="1"/>
          </p:cNvSpPr>
          <p:nvPr>
            <p:ph idx="1"/>
          </p:nvPr>
        </p:nvSpPr>
        <p:spPr>
          <a:xfrm>
            <a:off x="779463" y="3897146"/>
            <a:ext cx="7583487" cy="2140584"/>
          </a:xfrm>
        </p:spPr>
        <p:txBody>
          <a:bodyPr/>
          <a:lstStyle/>
          <a:p>
            <a:pPr>
              <a:buNone/>
            </a:pPr>
            <a:r>
              <a:rPr lang="en-US" dirty="0" smtClean="0"/>
              <a:t>	L. </a:t>
            </a:r>
            <a:r>
              <a:rPr lang="en-US" dirty="0" err="1" smtClean="0"/>
              <a:t>Marchini</a:t>
            </a:r>
            <a:r>
              <a:rPr lang="en-US" dirty="0" smtClean="0"/>
              <a:t>, DDS, MSD, PhD, et al</a:t>
            </a:r>
          </a:p>
          <a:p>
            <a:pPr>
              <a:buNone/>
            </a:pPr>
            <a:r>
              <a:rPr lang="en-US" dirty="0" smtClean="0"/>
              <a:t>	Iowa College of Dentistry, Iowa City</a:t>
            </a:r>
          </a:p>
          <a:p>
            <a:pPr>
              <a:buNone/>
            </a:pPr>
            <a:r>
              <a:rPr lang="en-US" dirty="0" smtClean="0"/>
              <a:t>	Special Care Dentistry 2019;39          Article #99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IMG_2863.jpg"/>
          <p:cNvPicPr>
            <a:picLocks noGrp="1" noChangeAspect="1"/>
          </p:cNvPicPr>
          <p:nvPr>
            <p:ph sz="quarter"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705611"/>
            <a:ext cx="7583487" cy="5514625"/>
          </a:xfrm>
        </p:spPr>
        <p:txBody>
          <a:bodyPr/>
          <a:lstStyle/>
          <a:p>
            <a:pPr>
              <a:buNone/>
            </a:pPr>
            <a:r>
              <a:rPr lang="en-US" dirty="0" smtClean="0"/>
              <a:t>	</a:t>
            </a:r>
            <a:r>
              <a:rPr lang="en-US" u="sng" dirty="0" smtClean="0"/>
              <a:t>Background &amp; Introduction:</a:t>
            </a:r>
            <a:endParaRPr lang="en-US" dirty="0" smtClean="0"/>
          </a:p>
          <a:p>
            <a:r>
              <a:rPr lang="en-US" dirty="0" smtClean="0"/>
              <a:t>Globally, estimated at 40 million people, most of whom are 60 </a:t>
            </a:r>
            <a:r>
              <a:rPr lang="en-US" dirty="0" err="1" smtClean="0"/>
              <a:t>y.o</a:t>
            </a:r>
            <a:r>
              <a:rPr lang="en-US" dirty="0" smtClean="0"/>
              <a:t>. or older, and # is projected to double every 20 years until 2050.</a:t>
            </a:r>
          </a:p>
          <a:p>
            <a:r>
              <a:rPr lang="en-US" dirty="0" smtClean="0"/>
              <a:t>In US, Alzheimer disease and related disorders (ADRD) affects 8.24% of adults. ADRD includes Alzheimer’s (80%), </a:t>
            </a:r>
            <a:r>
              <a:rPr lang="en-US" dirty="0" err="1" smtClean="0"/>
              <a:t>Lewy’s</a:t>
            </a:r>
            <a:r>
              <a:rPr lang="en-US" dirty="0" smtClean="0"/>
              <a:t> body disease, vascular dementia, traumatic brain injury (TBI), and others.</a:t>
            </a:r>
          </a:p>
          <a:p>
            <a:r>
              <a:rPr lang="en-US" dirty="0" smtClean="0"/>
              <a:t>Prevalence increases with age. No single test to diagnose.</a:t>
            </a:r>
          </a:p>
          <a:p>
            <a:r>
              <a:rPr lang="en-US" dirty="0" smtClean="0"/>
              <a:t>Moderate stage is usually where home care becomes too demanding for family, and patient is referred to long-term care institution.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1291812"/>
            <a:ext cx="7583487" cy="4745918"/>
          </a:xfrm>
        </p:spPr>
        <p:txBody>
          <a:bodyPr/>
          <a:lstStyle/>
          <a:p>
            <a:r>
              <a:rPr lang="en-US" dirty="0" smtClean="0"/>
              <a:t>Mean duration of Mild phase- 5.5 yrs., Moderate stage- 3.5 yrs., and severe stage- 3.2 yrs.</a:t>
            </a:r>
          </a:p>
          <a:p>
            <a:r>
              <a:rPr lang="en-US" dirty="0" smtClean="0"/>
              <a:t>Challenging behaviors observed with Alzheimer’s includes agitation and/or psychosis with delusions and hallucinations, depression, apathy, and sleep disturbances.</a:t>
            </a:r>
          </a:p>
          <a:p>
            <a:r>
              <a:rPr lang="en-US" dirty="0" smtClean="0"/>
              <a:t>In 2013, Alzheimer’s disease was the 6</a:t>
            </a:r>
            <a:r>
              <a:rPr lang="en-US" baseline="30000" dirty="0" smtClean="0"/>
              <a:t>th</a:t>
            </a:r>
            <a:r>
              <a:rPr lang="en-US" dirty="0" smtClean="0"/>
              <a:t> cause of death in US.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792455"/>
            <a:ext cx="7583487" cy="5406069"/>
          </a:xfrm>
        </p:spPr>
        <p:txBody>
          <a:bodyPr/>
          <a:lstStyle/>
          <a:p>
            <a:pPr>
              <a:buNone/>
            </a:pPr>
            <a:r>
              <a:rPr lang="en-US" dirty="0" smtClean="0"/>
              <a:t>	</a:t>
            </a:r>
            <a:r>
              <a:rPr lang="en-US" u="sng" dirty="0" smtClean="0"/>
              <a:t>Risk Factors:</a:t>
            </a:r>
            <a:endParaRPr lang="en-US" dirty="0" smtClean="0"/>
          </a:p>
          <a:p>
            <a:pPr marL="457200" indent="-457200"/>
            <a:r>
              <a:rPr lang="en-US" dirty="0" smtClean="0"/>
              <a:t>Age is most important risk factor. Also some genetic risk factors- multiple chromosomal markers.</a:t>
            </a:r>
          </a:p>
          <a:p>
            <a:pPr marL="457200" indent="-457200"/>
            <a:r>
              <a:rPr lang="en-US" dirty="0" smtClean="0"/>
              <a:t>Head traumas. 2.5 million with TBI.</a:t>
            </a:r>
          </a:p>
          <a:p>
            <a:pPr marL="457200" indent="-457200"/>
            <a:r>
              <a:rPr lang="en-US" dirty="0" smtClean="0"/>
              <a:t>Lifestyle factors- diabetes, hypertension, obesity, physical inactivity, depression, smoking, and low educational attainment have been implicated.</a:t>
            </a:r>
          </a:p>
          <a:p>
            <a:pPr marL="457200" indent="-457200"/>
            <a:r>
              <a:rPr lang="en-US" dirty="0" smtClean="0"/>
              <a:t>Recent study suggested that </a:t>
            </a:r>
            <a:r>
              <a:rPr lang="en-US" dirty="0" err="1" smtClean="0"/>
              <a:t>Porphyromonas</a:t>
            </a:r>
            <a:r>
              <a:rPr lang="en-US" dirty="0" smtClean="0"/>
              <a:t> </a:t>
            </a:r>
            <a:r>
              <a:rPr lang="en-US" dirty="0" err="1" smtClean="0"/>
              <a:t>gingivalis</a:t>
            </a:r>
            <a:r>
              <a:rPr lang="en-US" dirty="0" smtClean="0"/>
              <a:t> infection and release of its virulence factors may also be involved in etiology of Alzheimer’s disease.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825023"/>
            <a:ext cx="7583487" cy="5384357"/>
          </a:xfrm>
        </p:spPr>
        <p:txBody>
          <a:bodyPr/>
          <a:lstStyle/>
          <a:p>
            <a:pPr>
              <a:buNone/>
            </a:pPr>
            <a:r>
              <a:rPr lang="en-US" dirty="0" smtClean="0"/>
              <a:t>	</a:t>
            </a:r>
            <a:r>
              <a:rPr lang="en-US" u="sng" dirty="0" smtClean="0"/>
              <a:t>Oral Health Issues and Barriers:</a:t>
            </a:r>
            <a:endParaRPr lang="en-US" dirty="0" smtClean="0"/>
          </a:p>
          <a:p>
            <a:r>
              <a:rPr lang="en-US" dirty="0" smtClean="0"/>
              <a:t>In late stages, the dependence on others, resistance to care, refusal to open mouth, and when behavioral problems and incontinence occurs, the concerns of oral health care are seen as LOW PRIORITY by caregivers and medical clinicians.</a:t>
            </a:r>
          </a:p>
          <a:p>
            <a:r>
              <a:rPr lang="en-US" dirty="0" smtClean="0"/>
              <a:t>Plaque accumulation and deteriorating periodontal status have been linked to aspiration pneumonia.</a:t>
            </a:r>
          </a:p>
          <a:p>
            <a:r>
              <a:rPr lang="en-US" dirty="0" smtClean="0"/>
              <a:t>Conventional oral health care delivery system has systemically failed to address the needs of people with ADRD.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662189"/>
            <a:ext cx="7583487" cy="5375541"/>
          </a:xfrm>
        </p:spPr>
        <p:txBody>
          <a:bodyPr/>
          <a:lstStyle/>
          <a:p>
            <a:r>
              <a:rPr lang="en-US" dirty="0" smtClean="0"/>
              <a:t>Older adults with dementia presented with more coronal and root caries, as well as more retained root tips.</a:t>
            </a:r>
          </a:p>
          <a:p>
            <a:r>
              <a:rPr lang="en-US" dirty="0" smtClean="0"/>
              <a:t>More issues with </a:t>
            </a:r>
            <a:r>
              <a:rPr lang="en-US" dirty="0" err="1" smtClean="0"/>
              <a:t>Xerostomia</a:t>
            </a:r>
            <a:r>
              <a:rPr lang="en-US" dirty="0" smtClean="0"/>
              <a:t> leading to more caries.</a:t>
            </a:r>
          </a:p>
          <a:p>
            <a:r>
              <a:rPr lang="en-US" dirty="0" smtClean="0"/>
              <a:t>Increase in oral lesions like </a:t>
            </a:r>
            <a:r>
              <a:rPr lang="en-US" dirty="0" err="1" smtClean="0"/>
              <a:t>candidiasis</a:t>
            </a:r>
            <a:r>
              <a:rPr lang="en-US" dirty="0" smtClean="0"/>
              <a:t>, angular </a:t>
            </a:r>
            <a:r>
              <a:rPr lang="en-US" dirty="0" err="1" smtClean="0"/>
              <a:t>cheilitis</a:t>
            </a:r>
            <a:r>
              <a:rPr lang="en-US" dirty="0" smtClean="0"/>
              <a:t>, ulcerations, </a:t>
            </a:r>
            <a:r>
              <a:rPr lang="en-US" dirty="0" err="1" smtClean="0"/>
              <a:t>stomatitis</a:t>
            </a:r>
            <a:r>
              <a:rPr lang="en-US" dirty="0" smtClean="0"/>
              <a:t>, etc.</a:t>
            </a:r>
          </a:p>
          <a:p>
            <a:r>
              <a:rPr lang="en-US" dirty="0" smtClean="0"/>
              <a:t>Difficult for patients to communicate </a:t>
            </a:r>
            <a:r>
              <a:rPr lang="en-US" dirty="0" err="1" smtClean="0"/>
              <a:t>orofacial</a:t>
            </a:r>
            <a:r>
              <a:rPr lang="en-US" dirty="0" smtClean="0"/>
              <a:t> pain. </a:t>
            </a:r>
          </a:p>
          <a:p>
            <a:r>
              <a:rPr lang="en-US" dirty="0" smtClean="0"/>
              <a:t>Barriers- lack of adequate reimbursement, caregiver overload and high turnover, aggressiveness, patient inability to communicate oral pain or discomfort, and lack of DDS with advance training to treat patients.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607911"/>
            <a:ext cx="7583487" cy="5601469"/>
          </a:xfrm>
        </p:spPr>
        <p:txBody>
          <a:bodyPr>
            <a:normAutofit fontScale="92500" lnSpcReduction="10000"/>
          </a:bodyPr>
          <a:lstStyle/>
          <a:p>
            <a:pPr>
              <a:buNone/>
            </a:pPr>
            <a:r>
              <a:rPr lang="en-US" dirty="0" smtClean="0"/>
              <a:t>	</a:t>
            </a:r>
            <a:r>
              <a:rPr lang="en-US" u="sng" dirty="0" smtClean="0"/>
              <a:t>Dental Treatment</a:t>
            </a:r>
            <a:r>
              <a:rPr lang="en-US" dirty="0" smtClean="0"/>
              <a:t>:</a:t>
            </a:r>
            <a:endParaRPr lang="en-US" u="sng" dirty="0" smtClean="0"/>
          </a:p>
          <a:p>
            <a:r>
              <a:rPr lang="en-US" dirty="0" smtClean="0"/>
              <a:t>Early intervention is important because patients in mild stage can perform most of </a:t>
            </a:r>
            <a:r>
              <a:rPr lang="en-US" dirty="0" err="1" smtClean="0"/>
              <a:t>ADLs</a:t>
            </a:r>
            <a:r>
              <a:rPr lang="en-US" dirty="0" smtClean="0"/>
              <a:t>.</a:t>
            </a:r>
          </a:p>
          <a:p>
            <a:r>
              <a:rPr lang="en-US" dirty="0" smtClean="0"/>
              <a:t>In Early stage, probably can get Radiographs and perform some treatment in short appointments.</a:t>
            </a:r>
          </a:p>
          <a:p>
            <a:r>
              <a:rPr lang="en-US" dirty="0" smtClean="0"/>
              <a:t>Questionable prognosis for dentures and partials. If they already have- how long can they maintain or even wear.</a:t>
            </a:r>
          </a:p>
          <a:p>
            <a:r>
              <a:rPr lang="en-US" dirty="0" smtClean="0"/>
              <a:t>DDS or DH can utilize Fluoride toothpastes, Silver </a:t>
            </a:r>
            <a:r>
              <a:rPr lang="en-US" dirty="0" err="1" smtClean="0"/>
              <a:t>Diamine</a:t>
            </a:r>
            <a:r>
              <a:rPr lang="en-US" dirty="0" smtClean="0"/>
              <a:t> Fluoride, and Glass </a:t>
            </a:r>
            <a:r>
              <a:rPr lang="en-US" dirty="0" err="1" smtClean="0"/>
              <a:t>ionomers</a:t>
            </a:r>
            <a:r>
              <a:rPr lang="en-US" dirty="0" smtClean="0"/>
              <a:t> are preferred restorative material.</a:t>
            </a:r>
          </a:p>
          <a:p>
            <a:r>
              <a:rPr lang="en-US" dirty="0" smtClean="0"/>
              <a:t>Sedation and possibly General Anesthesia.</a:t>
            </a:r>
          </a:p>
          <a:p>
            <a:r>
              <a:rPr lang="en-US" dirty="0" smtClean="0"/>
              <a:t>Diet- reduce sugary food and beverages.</a:t>
            </a:r>
          </a:p>
          <a:p>
            <a:r>
              <a:rPr lang="en-US" dirty="0" smtClean="0"/>
              <a:t>Patient’s perspective VS. family perspective??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770745"/>
            <a:ext cx="7583487" cy="5266985"/>
          </a:xfrm>
        </p:spPr>
        <p:txBody>
          <a:bodyPr/>
          <a:lstStyle/>
          <a:p>
            <a:pPr>
              <a:buNone/>
            </a:pPr>
            <a:r>
              <a:rPr lang="en-US" dirty="0" smtClean="0"/>
              <a:t>	</a:t>
            </a:r>
            <a:r>
              <a:rPr lang="en-US" u="sng" dirty="0" smtClean="0"/>
              <a:t>Addendum:</a:t>
            </a:r>
            <a:r>
              <a:rPr lang="en-US" dirty="0" smtClean="0"/>
              <a:t> Things article did not mention.</a:t>
            </a:r>
          </a:p>
          <a:p>
            <a:r>
              <a:rPr lang="en-US" dirty="0" smtClean="0"/>
              <a:t>Did not mention frequent use of Fluoride Varnish.</a:t>
            </a:r>
          </a:p>
          <a:p>
            <a:r>
              <a:rPr lang="en-US" dirty="0" smtClean="0"/>
              <a:t>Toothbrush </a:t>
            </a:r>
            <a:r>
              <a:rPr lang="en-US" dirty="0" err="1" smtClean="0"/>
              <a:t>prophy</a:t>
            </a:r>
            <a:r>
              <a:rPr lang="en-US" dirty="0" smtClean="0"/>
              <a:t> at the very least.</a:t>
            </a:r>
          </a:p>
          <a:p>
            <a:r>
              <a:rPr lang="en-US" dirty="0" smtClean="0"/>
              <a:t>Consents and guardians issues-mentioned briefly.</a:t>
            </a:r>
          </a:p>
          <a:p>
            <a:r>
              <a:rPr lang="en-US" dirty="0" smtClean="0"/>
              <a:t>Use of Velcro wraps and Open wide or bite props.</a:t>
            </a:r>
          </a:p>
          <a:p>
            <a:r>
              <a:rPr lang="en-US" dirty="0" smtClean="0"/>
              <a:t>Brushing without toothpaste. Brushing in shower, in bed, where ever best for patient.</a:t>
            </a:r>
          </a:p>
          <a:p>
            <a:r>
              <a:rPr lang="en-US" dirty="0" smtClean="0"/>
              <a:t>ID for dentures and partials.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835878"/>
            <a:ext cx="7583487" cy="5201852"/>
          </a:xfrm>
        </p:spPr>
        <p:txBody>
          <a:bodyPr/>
          <a:lstStyle/>
          <a:p>
            <a:pPr>
              <a:buNone/>
            </a:pPr>
            <a:r>
              <a:rPr lang="en-US" dirty="0" smtClean="0"/>
              <a:t>	</a:t>
            </a:r>
            <a:r>
              <a:rPr lang="en-US" u="sng" dirty="0" smtClean="0"/>
              <a:t>Addendum:</a:t>
            </a:r>
            <a:r>
              <a:rPr lang="en-US" dirty="0" smtClean="0"/>
              <a:t> Things article did not mention.</a:t>
            </a:r>
          </a:p>
          <a:p>
            <a:pPr>
              <a:buNone/>
            </a:pPr>
            <a:endParaRPr lang="en-US" dirty="0" smtClean="0"/>
          </a:p>
          <a:p>
            <a:pPr>
              <a:buNone/>
            </a:pPr>
            <a:r>
              <a:rPr lang="en-US" dirty="0" smtClean="0"/>
              <a:t>	Oral health care aids. Also DH is hiring out to go to facility and brush select patient teeth once a week- $$</a:t>
            </a:r>
          </a:p>
          <a:p>
            <a:pPr>
              <a:buNone/>
            </a:pPr>
            <a:r>
              <a:rPr lang="en-US" dirty="0" smtClean="0"/>
              <a:t>	Get certified as Caregiver through - American Caregiver Association -  $99</a:t>
            </a:r>
          </a:p>
          <a:p>
            <a:pPr>
              <a:buNone/>
            </a:pPr>
            <a:r>
              <a:rPr lang="en-US" dirty="0" smtClean="0"/>
              <a:t>	Senior Oral- Health Service -  </a:t>
            </a:r>
            <a:r>
              <a:rPr lang="en-US" dirty="0" smtClean="0">
                <a:hlinkClick r:id="rId2"/>
              </a:rPr>
              <a:t>www.sosavl.com</a:t>
            </a:r>
            <a:endParaRPr lang="en-US" dirty="0" smtClean="0"/>
          </a:p>
          <a:p>
            <a:pPr>
              <a:buNone/>
            </a:pPr>
            <a:r>
              <a:rPr lang="en-US" dirty="0" smtClean="0"/>
              <a:t>	More info to be discussed in Pearls.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0999"/>
            <a:ext cx="7583487" cy="3005935"/>
          </a:xfrm>
        </p:spPr>
        <p:txBody>
          <a:bodyPr/>
          <a:lstStyle/>
          <a:p>
            <a:r>
              <a:rPr lang="en-US" dirty="0" smtClean="0"/>
              <a:t>Clinical Guidelines for Implant Treatment in Patients with Down Syndrome</a:t>
            </a:r>
            <a:endParaRPr lang="en-US" dirty="0"/>
          </a:p>
        </p:txBody>
      </p:sp>
      <p:sp>
        <p:nvSpPr>
          <p:cNvPr id="3" name="Content Placeholder 2"/>
          <p:cNvSpPr>
            <a:spLocks noGrp="1"/>
          </p:cNvSpPr>
          <p:nvPr>
            <p:ph idx="1"/>
          </p:nvPr>
        </p:nvSpPr>
        <p:spPr>
          <a:xfrm>
            <a:off x="779463" y="3756024"/>
            <a:ext cx="7583487" cy="2281706"/>
          </a:xfrm>
        </p:spPr>
        <p:txBody>
          <a:bodyPr/>
          <a:lstStyle/>
          <a:p>
            <a:pPr>
              <a:buNone/>
            </a:pPr>
            <a:r>
              <a:rPr lang="en-US" dirty="0" smtClean="0"/>
              <a:t>	H. </a:t>
            </a:r>
            <a:r>
              <a:rPr lang="en-US" dirty="0" err="1" smtClean="0"/>
              <a:t>Bruyn</a:t>
            </a:r>
            <a:r>
              <a:rPr lang="en-US" dirty="0" smtClean="0"/>
              <a:t>, DDS, </a:t>
            </a:r>
            <a:r>
              <a:rPr lang="en-US" dirty="0" err="1" smtClean="0"/>
              <a:t>MSc</a:t>
            </a:r>
            <a:r>
              <a:rPr lang="en-US" dirty="0" smtClean="0"/>
              <a:t>, PhD, et al</a:t>
            </a:r>
          </a:p>
          <a:p>
            <a:pPr>
              <a:buNone/>
            </a:pPr>
            <a:r>
              <a:rPr lang="en-US" dirty="0" smtClean="0"/>
              <a:t>	University Hospital of Ghent, Belgium</a:t>
            </a:r>
          </a:p>
          <a:p>
            <a:pPr>
              <a:buNone/>
            </a:pPr>
            <a:r>
              <a:rPr lang="en-US" dirty="0" smtClean="0"/>
              <a:t>	International Journal of </a:t>
            </a:r>
            <a:r>
              <a:rPr lang="en-US" dirty="0" err="1" smtClean="0"/>
              <a:t>Periodontics</a:t>
            </a:r>
            <a:r>
              <a:rPr lang="en-US" dirty="0" smtClean="0"/>
              <a:t> &amp; Restorative Dentistry	Vol. 39, # 3, 2019         Article # 111</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868445"/>
            <a:ext cx="7583487" cy="5169285"/>
          </a:xfrm>
        </p:spPr>
        <p:txBody>
          <a:bodyPr/>
          <a:lstStyle/>
          <a:p>
            <a:pPr>
              <a:buNone/>
            </a:pPr>
            <a:r>
              <a:rPr lang="en-US" dirty="0" smtClean="0"/>
              <a:t>	</a:t>
            </a:r>
            <a:r>
              <a:rPr lang="en-US" u="sng" dirty="0" smtClean="0"/>
              <a:t>Results and Discussion</a:t>
            </a:r>
            <a:r>
              <a:rPr lang="en-US" dirty="0" smtClean="0"/>
              <a:t>:</a:t>
            </a:r>
          </a:p>
          <a:p>
            <a:r>
              <a:rPr lang="en-US" dirty="0" smtClean="0"/>
              <a:t>Total of 57 implants were placed in 8 Down Syndrome patients (DSP). Mean follow-up time of 5 years.</a:t>
            </a:r>
          </a:p>
          <a:p>
            <a:r>
              <a:rPr lang="en-US" dirty="0" smtClean="0"/>
              <a:t>DSP are often partially or fully edentulous and conventional removable dentures yield limited comfort and success due to increased tongue pressure, muscle </a:t>
            </a:r>
            <a:r>
              <a:rPr lang="en-US" dirty="0" err="1" smtClean="0"/>
              <a:t>hypotonia</a:t>
            </a:r>
            <a:r>
              <a:rPr lang="en-US" dirty="0" smtClean="0"/>
              <a:t>, </a:t>
            </a:r>
            <a:r>
              <a:rPr lang="en-US" dirty="0" err="1" smtClean="0"/>
              <a:t>xerostomia</a:t>
            </a:r>
            <a:r>
              <a:rPr lang="en-US" dirty="0" smtClean="0"/>
              <a:t>, </a:t>
            </a:r>
            <a:r>
              <a:rPr lang="en-US" dirty="0" err="1" smtClean="0"/>
              <a:t>bruxism</a:t>
            </a:r>
            <a:r>
              <a:rPr lang="en-US" dirty="0" smtClean="0"/>
              <a:t>, and flat palate characteristic of DS.</a:t>
            </a:r>
          </a:p>
          <a:p>
            <a:r>
              <a:rPr lang="en-US" dirty="0" smtClean="0"/>
              <a:t>Authors noted no patient showed acceptable level of oral hygiene!</a:t>
            </a:r>
          </a:p>
          <a:p>
            <a:r>
              <a:rPr lang="en-US" dirty="0" smtClean="0"/>
              <a:t>Radiographic assessment was incomplete due to limited patient cooperation.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87857"/>
            <a:ext cx="6762749" cy="3604046"/>
          </a:xfrm>
        </p:spPr>
        <p:txBody>
          <a:bodyPr/>
          <a:lstStyle/>
          <a:p>
            <a:r>
              <a:rPr lang="en-US" dirty="0" smtClean="0"/>
              <a:t>Stainless steel crowns as a restoration for permanent posterior teeth in people with special needs </a:t>
            </a:r>
            <a:br>
              <a:rPr lang="en-US" dirty="0" smtClean="0"/>
            </a:br>
            <a:r>
              <a:rPr lang="en-US" dirty="0" smtClean="0"/>
              <a:t>A retrospective study </a:t>
            </a:r>
            <a:endParaRPr lang="en-US" dirty="0"/>
          </a:p>
        </p:txBody>
      </p:sp>
      <p:sp>
        <p:nvSpPr>
          <p:cNvPr id="3" name="Subtitle 2"/>
          <p:cNvSpPr>
            <a:spLocks noGrp="1"/>
          </p:cNvSpPr>
          <p:nvPr>
            <p:ph type="subTitle" idx="1"/>
          </p:nvPr>
        </p:nvSpPr>
        <p:spPr>
          <a:xfrm>
            <a:off x="1600201" y="4591902"/>
            <a:ext cx="6762749" cy="1932290"/>
          </a:xfrm>
        </p:spPr>
        <p:txBody>
          <a:bodyPr/>
          <a:lstStyle/>
          <a:p>
            <a:pPr marL="342900" indent="-342900"/>
            <a:r>
              <a:rPr lang="en-US" dirty="0" smtClean="0"/>
              <a:t>A.V. </a:t>
            </a:r>
            <a:r>
              <a:rPr lang="en-US" dirty="0" err="1" smtClean="0"/>
              <a:t>Sigal</a:t>
            </a:r>
            <a:r>
              <a:rPr lang="en-US" dirty="0" smtClean="0"/>
              <a:t> DDS, et al.</a:t>
            </a:r>
          </a:p>
          <a:p>
            <a:pPr marL="342900" indent="-342900"/>
            <a:r>
              <a:rPr lang="en-US" dirty="0" smtClean="0"/>
              <a:t>University of Toronto, Canada</a:t>
            </a:r>
          </a:p>
          <a:p>
            <a:pPr marL="342900" indent="-342900"/>
            <a:r>
              <a:rPr lang="en-US" dirty="0" smtClean="0"/>
              <a:t>JADA</a:t>
            </a:r>
          </a:p>
          <a:p>
            <a:pPr marL="342900" indent="-342900"/>
            <a:r>
              <a:rPr lang="en-US" dirty="0" smtClean="0"/>
              <a:t>February 2020</a:t>
            </a:r>
          </a:p>
          <a:p>
            <a:pPr marL="342900" indent="-342900"/>
            <a:r>
              <a:rPr lang="en-US" dirty="0" smtClean="0"/>
              <a:t>Article # 103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879301"/>
            <a:ext cx="7583487" cy="5158430"/>
          </a:xfrm>
        </p:spPr>
        <p:txBody>
          <a:bodyPr/>
          <a:lstStyle/>
          <a:p>
            <a:pPr>
              <a:buNone/>
            </a:pPr>
            <a:r>
              <a:rPr lang="en-US" dirty="0" smtClean="0"/>
              <a:t>	</a:t>
            </a:r>
            <a:r>
              <a:rPr lang="en-US" u="sng" dirty="0" smtClean="0"/>
              <a:t>Results and Discussion</a:t>
            </a:r>
            <a:r>
              <a:rPr lang="en-US" dirty="0" smtClean="0"/>
              <a:t>:</a:t>
            </a:r>
          </a:p>
          <a:p>
            <a:r>
              <a:rPr lang="en-US" dirty="0" smtClean="0"/>
              <a:t>Implant survival rate results from 6 </a:t>
            </a:r>
            <a:r>
              <a:rPr lang="en-US" dirty="0" err="1" smtClean="0"/>
              <a:t>DSPs</a:t>
            </a:r>
            <a:r>
              <a:rPr lang="en-US" dirty="0" smtClean="0"/>
              <a:t> ( 2 patients moved and lost to follow-up) yielded a survival rate of 84.5% over 5 years which is comparable with previous case series in Journal of Prosthetic Dentistry – 2016, but significantly lower than survival rate in general population.</a:t>
            </a:r>
          </a:p>
          <a:p>
            <a:r>
              <a:rPr lang="en-US" dirty="0" smtClean="0"/>
              <a:t>“It could be argued that implant treatment in </a:t>
            </a:r>
            <a:r>
              <a:rPr lang="en-US" dirty="0" err="1" smtClean="0"/>
              <a:t>DSPs</a:t>
            </a:r>
            <a:r>
              <a:rPr lang="en-US" dirty="0" smtClean="0"/>
              <a:t> is inappropriate, due to higher risk of </a:t>
            </a:r>
            <a:r>
              <a:rPr lang="en-US" dirty="0" err="1" smtClean="0"/>
              <a:t>peri-implantitis</a:t>
            </a:r>
            <a:r>
              <a:rPr lang="en-US" dirty="0" smtClean="0"/>
              <a:t> associated with low oral hygiene levels.”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IMG_1634.jpg"/>
          <p:cNvPicPr>
            <a:picLocks noGrp="1" noChangeAspect="1"/>
          </p:cNvPicPr>
          <p:nvPr>
            <p:ph sz="quarter" idx="1"/>
          </p:nvPr>
        </p:nvPicPr>
        <p:blipFill>
          <a:blip r:embed="rId2"/>
          <a:srcRect t="-1892" b="-1892"/>
          <a:stretch>
            <a:fillRect/>
          </a:stretch>
        </p:blipFill>
        <p:spPr>
          <a:xfrm>
            <a:off x="434201" y="334963"/>
            <a:ext cx="8249817" cy="61388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868445"/>
            <a:ext cx="7583487" cy="5169285"/>
          </a:xfrm>
        </p:spPr>
        <p:txBody>
          <a:bodyPr/>
          <a:lstStyle/>
          <a:p>
            <a:pPr>
              <a:buNone/>
            </a:pPr>
            <a:r>
              <a:rPr lang="en-US" dirty="0" smtClean="0"/>
              <a:t>	</a:t>
            </a:r>
            <a:r>
              <a:rPr lang="en-US" u="sng" dirty="0" smtClean="0"/>
              <a:t>BACKGROUND</a:t>
            </a:r>
            <a:r>
              <a:rPr lang="en-US" dirty="0" smtClean="0"/>
              <a:t> :</a:t>
            </a:r>
          </a:p>
          <a:p>
            <a:r>
              <a:rPr lang="en-US" dirty="0" smtClean="0"/>
              <a:t>Stainless steel crown (SSC) first described in 1950.</a:t>
            </a:r>
          </a:p>
          <a:p>
            <a:r>
              <a:rPr lang="en-US" dirty="0" smtClean="0"/>
              <a:t>SSC shown to be superior in durability and longevity in posterior primary dentition.</a:t>
            </a:r>
          </a:p>
          <a:p>
            <a:r>
              <a:rPr lang="en-US" dirty="0" smtClean="0"/>
              <a:t>SSC considered to be interim restoration.</a:t>
            </a:r>
          </a:p>
          <a:p>
            <a:r>
              <a:rPr lang="en-US" dirty="0" smtClean="0"/>
              <a:t>SSC important treatment option in several populations- including people with special needs, people requiring comprehensive care under general anesthesia, older adults, and people with limited finances.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759889"/>
            <a:ext cx="7583487" cy="5277841"/>
          </a:xfrm>
        </p:spPr>
        <p:txBody>
          <a:bodyPr/>
          <a:lstStyle/>
          <a:p>
            <a:pPr>
              <a:buNone/>
            </a:pPr>
            <a:r>
              <a:rPr lang="en-US" dirty="0" smtClean="0"/>
              <a:t>	</a:t>
            </a:r>
            <a:r>
              <a:rPr lang="en-US" u="sng" dirty="0" smtClean="0"/>
              <a:t>RESULTS</a:t>
            </a:r>
            <a:r>
              <a:rPr lang="en-US" dirty="0" smtClean="0"/>
              <a:t>:</a:t>
            </a:r>
          </a:p>
          <a:p>
            <a:r>
              <a:rPr lang="en-US" dirty="0" smtClean="0"/>
              <a:t>All patients had identified disabilities.</a:t>
            </a:r>
          </a:p>
          <a:p>
            <a:r>
              <a:rPr lang="en-US" dirty="0" smtClean="0"/>
              <a:t>271 patients with median age 44 years.</a:t>
            </a:r>
          </a:p>
          <a:p>
            <a:r>
              <a:rPr lang="en-US" dirty="0" smtClean="0"/>
              <a:t>Most (89%) had fair to poor oral hygiene and 65% were high risk for developing caries.</a:t>
            </a:r>
          </a:p>
          <a:p>
            <a:r>
              <a:rPr lang="en-US" dirty="0" smtClean="0"/>
              <a:t>883 failed restorations from 2,621</a:t>
            </a:r>
          </a:p>
          <a:p>
            <a:r>
              <a:rPr lang="en-US" dirty="0" smtClean="0"/>
              <a:t>Composite restorations- 58.8% failure rate</a:t>
            </a:r>
          </a:p>
          <a:p>
            <a:r>
              <a:rPr lang="en-US" dirty="0" smtClean="0"/>
              <a:t>Amalgam restorations- 40.7% failure rate</a:t>
            </a:r>
          </a:p>
          <a:p>
            <a:r>
              <a:rPr lang="en-US" dirty="0" smtClean="0"/>
              <a:t>SSC restorations- 11.9% failure rate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749033"/>
            <a:ext cx="7583487" cy="5492913"/>
          </a:xfrm>
        </p:spPr>
        <p:txBody>
          <a:bodyPr/>
          <a:lstStyle/>
          <a:p>
            <a:pPr>
              <a:buNone/>
            </a:pPr>
            <a:r>
              <a:rPr lang="en-US" dirty="0" smtClean="0"/>
              <a:t>	</a:t>
            </a:r>
            <a:r>
              <a:rPr lang="en-US" u="sng" dirty="0" smtClean="0"/>
              <a:t>Discussion:</a:t>
            </a:r>
          </a:p>
          <a:p>
            <a:r>
              <a:rPr lang="en-US" dirty="0" smtClean="0"/>
              <a:t>10 year survival estimate for SSC- 79.2%</a:t>
            </a:r>
          </a:p>
          <a:p>
            <a:r>
              <a:rPr lang="en-US" dirty="0" smtClean="0"/>
              <a:t>10 year survival estimate for Amalgam- 63.5%</a:t>
            </a:r>
          </a:p>
          <a:p>
            <a:r>
              <a:rPr lang="en-US" dirty="0" smtClean="0"/>
              <a:t>10 year survival estimate for Composite resin- 37%</a:t>
            </a:r>
          </a:p>
          <a:p>
            <a:r>
              <a:rPr lang="en-US" dirty="0" smtClean="0"/>
              <a:t>In high risk, special needs population, </a:t>
            </a:r>
            <a:r>
              <a:rPr lang="en-US" dirty="0" err="1" smtClean="0"/>
              <a:t>SSCs</a:t>
            </a:r>
            <a:r>
              <a:rPr lang="en-US" dirty="0" smtClean="0"/>
              <a:t> in permanent teeth were comparable with or outperformed amalgam and composite resins, lab fabricated full metal or ceramic crowns.</a:t>
            </a:r>
          </a:p>
          <a:p>
            <a:r>
              <a:rPr lang="en-US" dirty="0" smtClean="0"/>
              <a:t>Results showed </a:t>
            </a:r>
            <a:r>
              <a:rPr lang="en-US" dirty="0" err="1" smtClean="0"/>
              <a:t>SSCs</a:t>
            </a:r>
            <a:r>
              <a:rPr lang="en-US" dirty="0" smtClean="0"/>
              <a:t> effective and durable and can be recommended as a treatment option for full coronal restoration of the posterior permanent dentition. Can repair hole in SSC with Amalgam.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3896090"/>
          </a:xfrm>
        </p:spPr>
        <p:txBody>
          <a:bodyPr/>
          <a:lstStyle/>
          <a:p>
            <a:r>
              <a:rPr lang="en-US" dirty="0" smtClean="0"/>
              <a:t>Impact of antibiotic prophylaxis on the incidence, nature, magnitude, and duration of </a:t>
            </a:r>
            <a:r>
              <a:rPr lang="en-US" dirty="0" err="1" smtClean="0"/>
              <a:t>bacteremia</a:t>
            </a:r>
            <a:r>
              <a:rPr lang="en-US" dirty="0" smtClean="0"/>
              <a:t> associated with dental procedures</a:t>
            </a:r>
            <a:br>
              <a:rPr lang="en-US" dirty="0" smtClean="0"/>
            </a:br>
            <a:r>
              <a:rPr lang="en-US" dirty="0" smtClean="0"/>
              <a:t>A systemic review</a:t>
            </a:r>
            <a:endParaRPr lang="en-US" dirty="0"/>
          </a:p>
        </p:txBody>
      </p:sp>
      <p:sp>
        <p:nvSpPr>
          <p:cNvPr id="3" name="Content Placeholder 2"/>
          <p:cNvSpPr>
            <a:spLocks noGrp="1"/>
          </p:cNvSpPr>
          <p:nvPr>
            <p:ph idx="1"/>
          </p:nvPr>
        </p:nvSpPr>
        <p:spPr>
          <a:xfrm>
            <a:off x="779463" y="4548480"/>
            <a:ext cx="7583487" cy="1650045"/>
          </a:xfrm>
        </p:spPr>
        <p:txBody>
          <a:bodyPr>
            <a:normAutofit fontScale="70000" lnSpcReduction="20000"/>
          </a:bodyPr>
          <a:lstStyle/>
          <a:p>
            <a:pPr>
              <a:buNone/>
            </a:pPr>
            <a:r>
              <a:rPr lang="en-US" dirty="0" smtClean="0"/>
              <a:t>G. </a:t>
            </a:r>
            <a:r>
              <a:rPr lang="en-US" dirty="0" err="1" smtClean="0"/>
              <a:t>Lafaurie</a:t>
            </a:r>
            <a:r>
              <a:rPr lang="en-US" dirty="0" smtClean="0"/>
              <a:t>, DDS, et al</a:t>
            </a:r>
          </a:p>
          <a:p>
            <a:pPr>
              <a:buNone/>
            </a:pPr>
            <a:r>
              <a:rPr lang="en-US" dirty="0" smtClean="0"/>
              <a:t>School of Dentistry, Bogota, Columbia</a:t>
            </a:r>
          </a:p>
          <a:p>
            <a:pPr>
              <a:buNone/>
            </a:pPr>
            <a:r>
              <a:rPr lang="en-US" dirty="0" smtClean="0"/>
              <a:t>JADA</a:t>
            </a:r>
          </a:p>
          <a:p>
            <a:pPr>
              <a:buNone/>
            </a:pPr>
            <a:r>
              <a:rPr lang="en-US" dirty="0" smtClean="0"/>
              <a:t>November 2019                              Article #113</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857589"/>
            <a:ext cx="7583487" cy="5180141"/>
          </a:xfrm>
        </p:spPr>
        <p:txBody>
          <a:bodyPr/>
          <a:lstStyle/>
          <a:p>
            <a:pPr>
              <a:buNone/>
            </a:pPr>
            <a:r>
              <a:rPr lang="en-US" dirty="0" smtClean="0"/>
              <a:t>	</a:t>
            </a:r>
            <a:r>
              <a:rPr lang="en-US" u="sng" dirty="0" smtClean="0"/>
              <a:t>Results:</a:t>
            </a:r>
          </a:p>
          <a:p>
            <a:r>
              <a:rPr lang="en-US" dirty="0" smtClean="0"/>
              <a:t>12 studies included in this systematic review.</a:t>
            </a:r>
          </a:p>
          <a:p>
            <a:r>
              <a:rPr lang="en-US" dirty="0" smtClean="0"/>
              <a:t>High frequency of transient </a:t>
            </a:r>
            <a:r>
              <a:rPr lang="en-US" dirty="0" err="1" smtClean="0"/>
              <a:t>bacteremia</a:t>
            </a:r>
            <a:r>
              <a:rPr lang="en-US" dirty="0" smtClean="0"/>
              <a:t> with oral surgery procedures and periodontal and other surgical procedures.</a:t>
            </a:r>
          </a:p>
          <a:p>
            <a:r>
              <a:rPr lang="en-US" dirty="0" smtClean="0"/>
              <a:t>Also transient </a:t>
            </a:r>
            <a:r>
              <a:rPr lang="en-US" dirty="0" err="1" smtClean="0"/>
              <a:t>bacteremia</a:t>
            </a:r>
            <a:r>
              <a:rPr lang="en-US" dirty="0" smtClean="0"/>
              <a:t> from tooth brushing and flossing.</a:t>
            </a:r>
          </a:p>
          <a:p>
            <a:r>
              <a:rPr lang="en-US" dirty="0" smtClean="0"/>
              <a:t>The anesthetic modality can influence the </a:t>
            </a:r>
            <a:r>
              <a:rPr lang="en-US" dirty="0" err="1" smtClean="0"/>
              <a:t>bacteremia</a:t>
            </a:r>
            <a:r>
              <a:rPr lang="en-US" dirty="0" smtClean="0"/>
              <a:t> after extractions, as general anesthesia with </a:t>
            </a:r>
            <a:r>
              <a:rPr lang="en-US" dirty="0" err="1" smtClean="0"/>
              <a:t>endotracheal</a:t>
            </a:r>
            <a:r>
              <a:rPr lang="en-US" dirty="0" smtClean="0"/>
              <a:t> intubation increases the risk of </a:t>
            </a:r>
            <a:r>
              <a:rPr lang="en-US" dirty="0" err="1" smtClean="0"/>
              <a:t>bacteremia</a:t>
            </a:r>
            <a:r>
              <a:rPr lang="en-US" dirty="0" smtClean="0"/>
              <a:t> compared to local anesthesia.</a:t>
            </a:r>
          </a:p>
          <a:p>
            <a:endParaRPr lang="en-US"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1009567"/>
            <a:ext cx="7583487" cy="5028163"/>
          </a:xfrm>
        </p:spPr>
        <p:txBody>
          <a:bodyPr/>
          <a:lstStyle/>
          <a:p>
            <a:pPr>
              <a:buNone/>
            </a:pPr>
            <a:r>
              <a:rPr lang="en-US" dirty="0" smtClean="0"/>
              <a:t>	</a:t>
            </a:r>
            <a:r>
              <a:rPr lang="en-US" u="sng" dirty="0" smtClean="0"/>
              <a:t>Discussion:</a:t>
            </a:r>
            <a:endParaRPr lang="en-US" dirty="0" smtClean="0"/>
          </a:p>
          <a:p>
            <a:r>
              <a:rPr lang="en-US" dirty="0" smtClean="0"/>
              <a:t>Results from Systemic review showed Antibiotic Prophylaxis may reduce the risk of developing </a:t>
            </a:r>
            <a:r>
              <a:rPr lang="en-US" dirty="0" err="1" smtClean="0"/>
              <a:t>bacteremia</a:t>
            </a:r>
            <a:r>
              <a:rPr lang="en-US" dirty="0" smtClean="0"/>
              <a:t> after dental extraction.</a:t>
            </a:r>
          </a:p>
          <a:p>
            <a:r>
              <a:rPr lang="en-US" dirty="0" smtClean="0"/>
              <a:t>Within AHA protocol-  </a:t>
            </a:r>
            <a:r>
              <a:rPr lang="en-US" dirty="0" err="1" smtClean="0"/>
              <a:t>amoxicillen</a:t>
            </a:r>
            <a:r>
              <a:rPr lang="en-US" dirty="0" smtClean="0"/>
              <a:t> prior to </a:t>
            </a:r>
            <a:r>
              <a:rPr lang="en-US" dirty="0" err="1" smtClean="0"/>
              <a:t>tx</a:t>
            </a:r>
            <a:r>
              <a:rPr lang="en-US" dirty="0" smtClean="0"/>
              <a:t>. promoted a 59% reduction in risk of developing </a:t>
            </a:r>
            <a:r>
              <a:rPr lang="en-US" dirty="0" err="1" smtClean="0"/>
              <a:t>bacteremia</a:t>
            </a:r>
            <a:r>
              <a:rPr lang="en-US" dirty="0" smtClean="0"/>
              <a:t>.</a:t>
            </a:r>
          </a:p>
          <a:p>
            <a:r>
              <a:rPr lang="en-US" dirty="0" err="1" smtClean="0"/>
              <a:t>Azithromycin</a:t>
            </a:r>
            <a:r>
              <a:rPr lang="en-US" dirty="0" smtClean="0"/>
              <a:t> promoted a 49% reduction in risk of developing </a:t>
            </a:r>
            <a:r>
              <a:rPr lang="en-US" dirty="0" err="1" smtClean="0"/>
              <a:t>bacteremia</a:t>
            </a:r>
            <a:r>
              <a:rPr lang="en-US" dirty="0" smtClean="0"/>
              <a:t>.</a:t>
            </a:r>
          </a:p>
          <a:p>
            <a:r>
              <a:rPr lang="en-US" dirty="0" err="1" smtClean="0"/>
              <a:t>Clindamycin</a:t>
            </a:r>
            <a:r>
              <a:rPr lang="en-US" dirty="0" smtClean="0"/>
              <a:t> promoted a 11% reduction in risk of developing </a:t>
            </a:r>
            <a:r>
              <a:rPr lang="en-US" dirty="0" err="1" smtClean="0"/>
              <a:t>bacteremia</a:t>
            </a:r>
            <a:endParaRPr lang="en-US" dirty="0" smtClean="0"/>
          </a:p>
          <a:p>
            <a:endParaRPr lang="en-US"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16524</TotalTime>
  <Words>1905</Words>
  <Application>Microsoft Macintosh PowerPoint</Application>
  <PresentationFormat>On-screen Show (4:3)</PresentationFormat>
  <Paragraphs>149</Paragraphs>
  <Slides>31</Slides>
  <Notes>0</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Revolution</vt:lpstr>
      <vt:lpstr>   SPECIAL CARE    ADVOCATES     IN    DENTISTRY   2020 ANNUAL SEMINAR</vt:lpstr>
      <vt:lpstr>Slide 2</vt:lpstr>
      <vt:lpstr>Stainless steel crowns as a restoration for permanent posterior teeth in people with special needs  A retrospective study </vt:lpstr>
      <vt:lpstr>Slide 4</vt:lpstr>
      <vt:lpstr>Slide 5</vt:lpstr>
      <vt:lpstr>Slide 6</vt:lpstr>
      <vt:lpstr>Impact of antibiotic prophylaxis on the incidence, nature, magnitude, and duration of bacteremia associated with dental procedures A systemic review</vt:lpstr>
      <vt:lpstr>Slide 8</vt:lpstr>
      <vt:lpstr>Slide 9</vt:lpstr>
      <vt:lpstr>Different anesthetics on the efficacy of inferior alveolar nerve block in patients with irreversible pulpitis A systematic review</vt:lpstr>
      <vt:lpstr>Slide 11</vt:lpstr>
      <vt:lpstr>An international multidisciplinary consensus statement on fasting before procedural sedation in adults and children </vt:lpstr>
      <vt:lpstr>Slide 13</vt:lpstr>
      <vt:lpstr>Slide 14</vt:lpstr>
      <vt:lpstr>Slide 15</vt:lpstr>
      <vt:lpstr>Slide 16</vt:lpstr>
      <vt:lpstr>Slide 17</vt:lpstr>
      <vt:lpstr>Slide 18</vt:lpstr>
      <vt:lpstr>Oral health care for patients with Alzheimer’s disease: An Update</vt:lpstr>
      <vt:lpstr>Slide 20</vt:lpstr>
      <vt:lpstr>Slide 21</vt:lpstr>
      <vt:lpstr>Slide 22</vt:lpstr>
      <vt:lpstr>Slide 23</vt:lpstr>
      <vt:lpstr>Slide 24</vt:lpstr>
      <vt:lpstr>Slide 25</vt:lpstr>
      <vt:lpstr>Slide 26</vt:lpstr>
      <vt:lpstr>Slide 27</vt:lpstr>
      <vt:lpstr>Clinical Guidelines for Implant Treatment in Patients with Down Syndrome</vt:lpstr>
      <vt:lpstr>Slide 29</vt:lpstr>
      <vt:lpstr>Slide 30</vt:lpstr>
      <vt:lpstr>Slide 31</vt:lpstr>
    </vt:vector>
  </TitlesOfParts>
  <Company>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SPECIAL CARE    ADVOCATES     IN    DENTISTRY   2020 ANNUAL SEMINAR</dc:title>
  <dc:creator>Douglas Veazey</dc:creator>
  <cp:lastModifiedBy>Douglas Veazey</cp:lastModifiedBy>
  <cp:revision>4</cp:revision>
  <dcterms:created xsi:type="dcterms:W3CDTF">2020-10-22T15:24:54Z</dcterms:created>
  <dcterms:modified xsi:type="dcterms:W3CDTF">2020-10-26T19:18:10Z</dcterms:modified>
</cp:coreProperties>
</file>